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11" r:id="rId3"/>
    <p:sldId id="413" r:id="rId4"/>
    <p:sldId id="415" r:id="rId5"/>
    <p:sldId id="425" r:id="rId6"/>
    <p:sldId id="427" r:id="rId7"/>
    <p:sldId id="428" r:id="rId9"/>
    <p:sldId id="429" r:id="rId10"/>
    <p:sldId id="430" r:id="rId11"/>
    <p:sldId id="431" r:id="rId12"/>
    <p:sldId id="443" r:id="rId13"/>
    <p:sldId id="444" r:id="rId14"/>
    <p:sldId id="445" r:id="rId15"/>
    <p:sldId id="432" r:id="rId16"/>
    <p:sldId id="433" r:id="rId17"/>
    <p:sldId id="434" r:id="rId18"/>
    <p:sldId id="435" r:id="rId19"/>
    <p:sldId id="436" r:id="rId20"/>
    <p:sldId id="437" r:id="rId21"/>
    <p:sldId id="438" r:id="rId22"/>
    <p:sldId id="440" r:id="rId23"/>
    <p:sldId id="442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2D5"/>
    <a:srgbClr val="FFFFFF"/>
    <a:srgbClr val="9DCDE4"/>
    <a:srgbClr val="BF2130"/>
    <a:srgbClr val="540000"/>
    <a:srgbClr val="D80000"/>
    <a:srgbClr val="E20000"/>
    <a:srgbClr val="BC0000"/>
    <a:srgbClr val="FE8900"/>
    <a:srgbClr val="DE2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7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97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20.png"/><Relationship Id="rId3" Type="http://schemas.openxmlformats.org/officeDocument/2006/relationships/tags" Target="../tags/tag80.xml"/><Relationship Id="rId2" Type="http://schemas.openxmlformats.org/officeDocument/2006/relationships/image" Target="../media/image19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8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58.jpeg"/><Relationship Id="rId7" Type="http://schemas.openxmlformats.org/officeDocument/2006/relationships/image" Target="../media/image57.jpeg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62.jpeg"/><Relationship Id="rId7" Type="http://schemas.openxmlformats.org/officeDocument/2006/relationships/tags" Target="../tags/tag93.xml"/><Relationship Id="rId6" Type="http://schemas.openxmlformats.org/officeDocument/2006/relationships/image" Target="../media/image61.jpeg"/><Relationship Id="rId5" Type="http://schemas.openxmlformats.org/officeDocument/2006/relationships/tags" Target="../tags/tag92.xml"/><Relationship Id="rId4" Type="http://schemas.openxmlformats.org/officeDocument/2006/relationships/image" Target="../media/image60.jpeg"/><Relationship Id="rId3" Type="http://schemas.openxmlformats.org/officeDocument/2006/relationships/tags" Target="../tags/tag91.xml"/><Relationship Id="rId2" Type="http://schemas.openxmlformats.org/officeDocument/2006/relationships/image" Target="../media/image59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95.xml"/><Relationship Id="rId11" Type="http://schemas.openxmlformats.org/officeDocument/2006/relationships/image" Target="../media/image64.jpeg"/><Relationship Id="rId10" Type="http://schemas.openxmlformats.org/officeDocument/2006/relationships/image" Target="../media/image63.jpeg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13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14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3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15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6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9pcs-65-inch seam of 0.88m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5590" y="2526030"/>
            <a:ext cx="2214880" cy="1661160"/>
          </a:xfrm>
          <a:prstGeom prst="rect">
            <a:avLst/>
          </a:prstGeom>
        </p:spPr>
      </p:pic>
      <p:pic>
        <p:nvPicPr>
          <p:cNvPr id="4" name="图片 3" descr="微信图片_202209260954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590" y="4063365"/>
            <a:ext cx="4305935" cy="3230245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91420" y="2526030"/>
            <a:ext cx="2100580" cy="1576070"/>
          </a:xfrm>
          <a:prstGeom prst="rect">
            <a:avLst/>
          </a:prstGeom>
        </p:spPr>
      </p:pic>
      <p:sp>
        <p:nvSpPr>
          <p:cNvPr id="8" name="启智设计版权所有"/>
          <p:cNvSpPr/>
          <p:nvPr/>
        </p:nvSpPr>
        <p:spPr>
          <a:xfrm>
            <a:off x="7465695" y="0"/>
            <a:ext cx="4726305" cy="252603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458710" y="-9525"/>
            <a:ext cx="16380460" cy="15137765"/>
            <a:chOff x="-6596" y="0"/>
            <a:chExt cx="25796" cy="23839"/>
          </a:xfrm>
          <a:solidFill>
            <a:schemeClr val="accent1"/>
          </a:solidFill>
        </p:grpSpPr>
        <p:sp>
          <p:nvSpPr>
            <p:cNvPr id="16" name="等腰三角形 15"/>
            <p:cNvSpPr/>
            <p:nvPr/>
          </p:nvSpPr>
          <p:spPr>
            <a:xfrm>
              <a:off x="13353" y="5404"/>
              <a:ext cx="5847" cy="540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/>
                <a:t>LED&amp;LCD DISPLAY CATALOG</a:t>
              </a:r>
              <a:endParaRPr lang="en-US" altLang="zh-CN" sz="2400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-6596" y="0"/>
              <a:ext cx="25796" cy="23839"/>
            </a:xfrm>
            <a:prstGeom prst="triangle">
              <a:avLst/>
            </a:prstGeom>
            <a:grpFill/>
            <a:ln>
              <a:noFill/>
            </a:ln>
            <a:effectLst>
              <a:outerShdw blurRad="457200" dist="63500" dir="2700000" algn="tl" rotWithShape="0">
                <a:schemeClr val="accent1">
                  <a:lumMod val="50000"/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13353" y="0"/>
              <a:ext cx="5847" cy="54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0285" y="3269615"/>
            <a:ext cx="382651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000" b="1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+mj-ea"/>
                <a:cs typeface="+mn-lt"/>
                <a:sym typeface="+mn-ea"/>
              </a:rPr>
              <a:t>LED&amp;LCD Manufacturer</a:t>
            </a:r>
            <a:endParaRPr lang="en-US" altLang="zh-CN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+mj-ea"/>
              <a:cs typeface="+mn-lt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6960" y="3602990"/>
            <a:ext cx="616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  <a:cs typeface="+mj-lt"/>
              </a:rPr>
              <a:t>Immersive experience display 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  <a:cs typeface="+mj-lt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  <a:cs typeface="+mj-lt"/>
              </a:rPr>
              <a:t>with professional products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  <a:cs typeface="+mj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124585" y="5149533"/>
            <a:ext cx="37122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</a:rPr>
              <a:t>Further more information on LED&amp;LCD Displays,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</a:rPr>
              <a:t>Please visit </a:t>
            </a:r>
            <a:r>
              <a:rPr lang="en-US" altLang="zh-CN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www.szbaisc.com</a:t>
            </a:r>
            <a:endParaRPr lang="en-US" altLang="zh-CN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6630" y="426720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微信图片_202209260912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075" y="-846455"/>
            <a:ext cx="3315335" cy="33153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4985" y="2157095"/>
            <a:ext cx="593471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BAISHICEN</a:t>
            </a:r>
            <a:endParaRPr lang="en-US" altLang="zh-CN" sz="8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4370" y="5684520"/>
            <a:ext cx="5371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/>
              <a:t>SHENZHEN BAISHICEN ELECTRONIC CO.,LTD</a:t>
            </a:r>
            <a:endParaRPr lang="en-US" altLang="zh-CN" sz="1200" b="1"/>
          </a:p>
          <a:p>
            <a:r>
              <a:rPr lang="en-US" altLang="zh-CN" sz="1000"/>
              <a:t>Address:402, Building A,1st Mashantou Park,Guang Ming, Shenzhen, 518107,China</a:t>
            </a:r>
            <a:endParaRPr lang="en-US" altLang="zh-CN" sz="1000"/>
          </a:p>
          <a:p>
            <a:r>
              <a:rPr lang="en-US" altLang="zh-CN" sz="1000"/>
              <a:t>Tel:+86 400 885 1938    Email: baisc168@qq.com</a:t>
            </a:r>
            <a:endParaRPr lang="en-US" altLang="zh-CN" sz="1000"/>
          </a:p>
          <a:p>
            <a:r>
              <a:rPr lang="en-US" altLang="zh-CN" sz="1000"/>
              <a:t>@2022 SHENZHEN BAISHICEN ELECTRONIC CO.,LTD All Rights Reserved.</a:t>
            </a:r>
            <a:endParaRPr lang="en-US" altLang="zh-CN" sz="1000"/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90" y="-66675"/>
            <a:ext cx="12191365" cy="69246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Transparent Oled advertising screen</a:t>
            </a:r>
            <a:endParaRPr lang="en-US" altLang="zh-CN" sz="20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785" y="3568065"/>
            <a:ext cx="6895465" cy="3209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1. Pixel self-help light control, ultra-high light transmittance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2. OLED panel with a thickness of only 3mm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Industrial narrow edge design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3. No light absorption, reproduction of pure black and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Super contrast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4. When playing graphic content, you can also watch the real scene behind the screen at the same time..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</p:txBody>
      </p:sp>
      <p:pic>
        <p:nvPicPr>
          <p:cNvPr id="2" name="图片 1" descr="11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4180" y="1004570"/>
            <a:ext cx="2986405" cy="29864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30480" y="-57150"/>
            <a:ext cx="32715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FontTx/>
            </a:pPr>
            <a:r>
              <a:rPr lang="en-US" altLang="zh-CN">
                <a:solidFill>
                  <a:srgbClr val="72B2D5"/>
                </a:solidFill>
                <a:latin typeface="+mj-ea"/>
                <a:ea typeface="+mj-ea"/>
                <a:cs typeface="+mn-ea"/>
              </a:rPr>
              <a:t>OLED display plate products</a:t>
            </a:r>
            <a:endParaRPr lang="en-US" altLang="zh-CN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10" name="图片 9" descr="62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55215" y="1043305"/>
            <a:ext cx="2947670" cy="2947670"/>
          </a:xfrm>
          <a:prstGeom prst="rect">
            <a:avLst/>
          </a:prstGeom>
        </p:spPr>
      </p:pic>
      <p:graphicFrame>
        <p:nvGraphicFramePr>
          <p:cNvPr id="18" name="表格 17"/>
          <p:cNvGraphicFramePr/>
          <p:nvPr>
            <p:custDataLst>
              <p:tags r:id="rId4"/>
            </p:custDataLst>
          </p:nvPr>
        </p:nvGraphicFramePr>
        <p:xfrm>
          <a:off x="5236210" y="1456055"/>
          <a:ext cx="6860540" cy="4633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750"/>
                <a:gridCol w="1656715"/>
                <a:gridCol w="1864995"/>
                <a:gridCol w="1656080"/>
              </a:tblGrid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Parameter name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BSC-5501-D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Lamp type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Autoluminescence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screen size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 inches (16:9)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Surface treatment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Hard coating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2H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screen type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2KOLED OLED screen, AM-OLED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Touch screen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Capacitive/infrared touch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display size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1609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x680(V)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Optional interface of whole machine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USB HDMI DP DVI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physical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x1080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V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Whole machine power supply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220V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2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color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1.078,100%sRGB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Operating temperature of applicatio environment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～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℃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Frame frequency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120HZ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Splicing physical jointing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150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～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400 cd/m²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Refresh rate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≥1920HZ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Contrast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10000: 1 (typ.) (transmission)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protection grades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interior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Angle of view (degree)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60/60/60/60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Min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Transparency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Aspect ratio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16:09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Pixel composition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SMD1921 lamp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Response time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Typ.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(G to G)ms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Operating voltage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DC5-3.5V/AC85-240V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Support color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1.078,100%sRGB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Life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30K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Product size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1235mmx703.4mm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6675"/>
            <a:ext cx="12191365" cy="69246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     Oled curved splicing screen</a:t>
            </a:r>
            <a:endParaRPr lang="en-US" altLang="zh-CN" sz="20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12365" y="1558290"/>
            <a:ext cx="9779635" cy="1725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1. It has expandable and flexible performance, which can adapt to the requirements of different space sizes and shapes. 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2. Multiple monitors of a splicing module can display different pictures separately. 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3. Accurate and stable color reproduction, and self-luminous pixels restore colors with extremely high accuracy.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-30480" y="-57150"/>
            <a:ext cx="32715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FontTx/>
            </a:pPr>
            <a:r>
              <a:rPr lang="en-US" altLang="zh-CN">
                <a:solidFill>
                  <a:srgbClr val="72B2D5"/>
                </a:solidFill>
                <a:latin typeface="+mj-ea"/>
                <a:ea typeface="+mj-ea"/>
                <a:cs typeface="+mn-ea"/>
              </a:rPr>
              <a:t>OLED display plate products</a:t>
            </a:r>
            <a:endParaRPr lang="en-US" altLang="zh-CN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6" name="图片 5" descr="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" y="1359535"/>
            <a:ext cx="2123440" cy="212344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407035" y="3901440"/>
          <a:ext cx="7307580" cy="2635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250"/>
                <a:gridCol w="1849755"/>
                <a:gridCol w="1958975"/>
                <a:gridCol w="1879600"/>
              </a:tblGrid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Parameter name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BSC-Q5500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dynamic contrast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100000:1.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size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 inch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refresh rate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 hz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Typical value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190 w.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screen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 * 1080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DPM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Color gamut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108%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5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Switch anelectrical device off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0.5 W.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Viewing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178 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150 ~ 400 CD/m squared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input voltage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AC100-240 - 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scale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16:09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Life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30000 hours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Input interface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HDMI * 2 * 1 DP interface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Valid Display range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1209.6 (H) x 680.4 (V)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Pixel number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6220800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Backlight type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OLED self - emitting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1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1218 x694mm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Power consumption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&lt; 250 w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图片 14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25" y="3900170"/>
            <a:ext cx="2957830" cy="2957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>
                <a:alpha val="100000"/>
              </a:srgbClr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-15240" y="0"/>
            <a:ext cx="33274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Series of OLED cases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2" name="图片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040" y="758190"/>
            <a:ext cx="2403475" cy="2403475"/>
          </a:xfrm>
          <a:prstGeom prst="rect">
            <a:avLst/>
          </a:prstGeom>
        </p:spPr>
      </p:pic>
      <p:pic>
        <p:nvPicPr>
          <p:cNvPr id="3" name="图片 2" descr="21"/>
          <p:cNvPicPr>
            <a:picLocks noChangeAspect="1"/>
          </p:cNvPicPr>
          <p:nvPr/>
        </p:nvPicPr>
        <p:blipFill>
          <a:blip r:embed="rId2"/>
          <a:srcRect l="7090" t="30005" r="6749" b="17402"/>
          <a:stretch>
            <a:fillRect/>
          </a:stretch>
        </p:blipFill>
        <p:spPr>
          <a:xfrm>
            <a:off x="2850515" y="758190"/>
            <a:ext cx="3961765" cy="2408555"/>
          </a:xfrm>
          <a:prstGeom prst="rect">
            <a:avLst/>
          </a:prstGeom>
        </p:spPr>
      </p:pic>
      <p:pic>
        <p:nvPicPr>
          <p:cNvPr id="4" name="图片 3" descr="未标题-2"/>
          <p:cNvPicPr>
            <a:picLocks noChangeAspect="1"/>
          </p:cNvPicPr>
          <p:nvPr/>
        </p:nvPicPr>
        <p:blipFill>
          <a:blip r:embed="rId3"/>
          <a:srcRect l="4517" t="20436" r="1908" b="17809"/>
          <a:stretch>
            <a:fillRect/>
          </a:stretch>
        </p:blipFill>
        <p:spPr>
          <a:xfrm>
            <a:off x="5457825" y="3752215"/>
            <a:ext cx="3617595" cy="2439670"/>
          </a:xfrm>
          <a:prstGeom prst="rect">
            <a:avLst/>
          </a:prstGeom>
        </p:spPr>
      </p:pic>
      <p:pic>
        <p:nvPicPr>
          <p:cNvPr id="6" name="图片 5" descr="5952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280" y="758190"/>
            <a:ext cx="2402840" cy="2402840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5"/>
          <a:srcRect l="12401" t="22098" r="15436" b="18881"/>
          <a:stretch>
            <a:fillRect/>
          </a:stretch>
        </p:blipFill>
        <p:spPr>
          <a:xfrm>
            <a:off x="9215120" y="782320"/>
            <a:ext cx="2903855" cy="2378710"/>
          </a:xfrm>
          <a:prstGeom prst="rect">
            <a:avLst/>
          </a:prstGeom>
        </p:spPr>
      </p:pic>
      <p:pic>
        <p:nvPicPr>
          <p:cNvPr id="9" name="图片 8" descr="7777"/>
          <p:cNvPicPr>
            <a:picLocks noChangeAspect="1"/>
          </p:cNvPicPr>
          <p:nvPr/>
        </p:nvPicPr>
        <p:blipFill>
          <a:blip r:embed="rId6"/>
          <a:srcRect l="3481" t="20815" r="26491" b="13500"/>
          <a:stretch>
            <a:fillRect/>
          </a:stretch>
        </p:blipFill>
        <p:spPr>
          <a:xfrm>
            <a:off x="2894965" y="3742690"/>
            <a:ext cx="2562860" cy="2439670"/>
          </a:xfrm>
          <a:prstGeom prst="rect">
            <a:avLst/>
          </a:prstGeom>
        </p:spPr>
      </p:pic>
      <p:pic>
        <p:nvPicPr>
          <p:cNvPr id="19" name="图片 18" descr="5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40" y="3742690"/>
            <a:ext cx="2447925" cy="2447925"/>
          </a:xfrm>
          <a:prstGeom prst="rect">
            <a:avLst/>
          </a:prstGeom>
        </p:spPr>
      </p:pic>
      <p:pic>
        <p:nvPicPr>
          <p:cNvPr id="20" name="图片 19" descr="+9595 (2)"/>
          <p:cNvPicPr>
            <a:picLocks noChangeAspect="1"/>
          </p:cNvPicPr>
          <p:nvPr/>
        </p:nvPicPr>
        <p:blipFill>
          <a:blip r:embed="rId8"/>
          <a:srcRect l="5167" t="12426" r="361" b="13157"/>
          <a:stretch>
            <a:fillRect/>
          </a:stretch>
        </p:blipFill>
        <p:spPr>
          <a:xfrm>
            <a:off x="9065895" y="3742690"/>
            <a:ext cx="3020060" cy="24491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>
                <a:alpha val="100000"/>
              </a:srgbClr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192069391260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20" y="522605"/>
            <a:ext cx="5788025" cy="2942590"/>
          </a:xfrm>
          <a:prstGeom prst="rect">
            <a:avLst/>
          </a:prstGeom>
        </p:spPr>
      </p:pic>
      <p:pic>
        <p:nvPicPr>
          <p:cNvPr id="7" name="图片 6" descr="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175" y="527050"/>
            <a:ext cx="4347845" cy="2898775"/>
          </a:xfrm>
          <a:prstGeom prst="rect">
            <a:avLst/>
          </a:prstGeom>
        </p:spPr>
      </p:pic>
      <p:pic>
        <p:nvPicPr>
          <p:cNvPr id="10" name="图片 9" descr="dav01_231292_1623319348925_2118036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10" y="3732530"/>
            <a:ext cx="6191250" cy="2943225"/>
          </a:xfrm>
          <a:prstGeom prst="rect">
            <a:avLst/>
          </a:prstGeom>
        </p:spPr>
      </p:pic>
      <p:pic>
        <p:nvPicPr>
          <p:cNvPr id="11" name="图片 10" descr="20160823_48a451a857172e43bdc3scbdz8l1lk2v_s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3732530"/>
            <a:ext cx="4542790" cy="297053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6015990" y="3143250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1</a:t>
            </a:r>
            <a:endParaRPr lang="en-US" altLang="zh-CN" b="1"/>
          </a:p>
        </p:txBody>
      </p:sp>
      <p:sp>
        <p:nvSpPr>
          <p:cNvPr id="13" name="椭圆 12"/>
          <p:cNvSpPr/>
          <p:nvPr/>
        </p:nvSpPr>
        <p:spPr>
          <a:xfrm>
            <a:off x="11267440" y="3089275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2</a:t>
            </a:r>
            <a:endParaRPr lang="en-US" altLang="zh-CN" b="1"/>
          </a:p>
        </p:txBody>
      </p:sp>
      <p:sp>
        <p:nvSpPr>
          <p:cNvPr id="14" name="椭圆 13"/>
          <p:cNvSpPr/>
          <p:nvPr/>
        </p:nvSpPr>
        <p:spPr>
          <a:xfrm>
            <a:off x="11318240" y="6315075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4</a:t>
            </a:r>
            <a:endParaRPr lang="en-US" altLang="zh-CN" b="1"/>
          </a:p>
        </p:txBody>
      </p:sp>
      <p:sp>
        <p:nvSpPr>
          <p:cNvPr id="15" name="椭圆 14"/>
          <p:cNvSpPr/>
          <p:nvPr/>
        </p:nvSpPr>
        <p:spPr>
          <a:xfrm>
            <a:off x="4584065" y="6353810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3</a:t>
            </a:r>
            <a:endParaRPr lang="en-US" altLang="zh-CN" b="1"/>
          </a:p>
        </p:txBody>
      </p:sp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-15240" y="0"/>
            <a:ext cx="33274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Security Monitor Case Pictures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+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" y="520065"/>
            <a:ext cx="3422015" cy="2517775"/>
          </a:xfrm>
          <a:prstGeom prst="rect">
            <a:avLst/>
          </a:prstGeom>
        </p:spPr>
      </p:pic>
      <p:pic>
        <p:nvPicPr>
          <p:cNvPr id="5" name="图片 4" descr="84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345" y="458470"/>
            <a:ext cx="3960495" cy="2640965"/>
          </a:xfrm>
          <a:prstGeom prst="rect">
            <a:avLst/>
          </a:prstGeom>
        </p:spPr>
      </p:pic>
      <p:pic>
        <p:nvPicPr>
          <p:cNvPr id="7" name="图片 6" descr="797a43dd862c43fea16c727a4753d4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690" y="520065"/>
            <a:ext cx="3870325" cy="2578100"/>
          </a:xfrm>
          <a:prstGeom prst="rect">
            <a:avLst/>
          </a:prstGeom>
        </p:spPr>
      </p:pic>
      <p:pic>
        <p:nvPicPr>
          <p:cNvPr id="8" name="图片 7" descr="64380cd7912397dde30468dced8502b0d1a287f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85" y="3495675"/>
            <a:ext cx="7197090" cy="324294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3376295" y="2715895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5</a:t>
            </a:r>
            <a:endParaRPr lang="en-US" altLang="zh-CN" b="1"/>
          </a:p>
        </p:txBody>
      </p:sp>
      <p:sp>
        <p:nvSpPr>
          <p:cNvPr id="9" name="椭圆 8"/>
          <p:cNvSpPr/>
          <p:nvPr/>
        </p:nvSpPr>
        <p:spPr>
          <a:xfrm>
            <a:off x="7608570" y="2708910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6</a:t>
            </a:r>
            <a:endParaRPr lang="en-US" altLang="zh-CN" b="1"/>
          </a:p>
        </p:txBody>
      </p:sp>
      <p:sp>
        <p:nvSpPr>
          <p:cNvPr id="10" name="椭圆 9"/>
          <p:cNvSpPr/>
          <p:nvPr/>
        </p:nvSpPr>
        <p:spPr>
          <a:xfrm>
            <a:off x="11649075" y="2715895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7</a:t>
            </a:r>
            <a:endParaRPr lang="en-US" altLang="zh-CN" b="1"/>
          </a:p>
        </p:txBody>
      </p:sp>
      <p:sp>
        <p:nvSpPr>
          <p:cNvPr id="11" name="椭圆 10"/>
          <p:cNvSpPr/>
          <p:nvPr/>
        </p:nvSpPr>
        <p:spPr>
          <a:xfrm>
            <a:off x="11280775" y="6416675"/>
            <a:ext cx="322580" cy="32194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8</a:t>
            </a:r>
            <a:endParaRPr lang="en-US" altLang="zh-CN" b="1"/>
          </a:p>
        </p:txBody>
      </p:sp>
      <p:sp>
        <p:nvSpPr>
          <p:cNvPr id="13" name="文本框 12"/>
          <p:cNvSpPr txBox="1"/>
          <p:nvPr/>
        </p:nvSpPr>
        <p:spPr>
          <a:xfrm>
            <a:off x="67310" y="3312160"/>
            <a:ext cx="4133850" cy="3267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1. 60sqm Data Centers in Bangladesh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2. 40sqm HD LED Display for Command  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Center in Hubei.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3.80sqm Company Command Center in 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Costto.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4. 125sqm Monitor Display for Public Security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Bureau in Shandong.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5. 40sqm Command Platform for Indoor LED.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6. 74sqm Display for Environmental 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Emergency Center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7. 64sqm Hospital 4K LED Display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8. 86sqm Command Center in China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 flipV="1">
            <a:off x="67310" y="337185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310" y="19050"/>
            <a:ext cx="33274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Security Monitor Case Pictures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aa8a0e78622d6b0c23fff3625b4b2b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3175" y="430530"/>
            <a:ext cx="5252085" cy="2954020"/>
          </a:xfrm>
          <a:prstGeom prst="rect">
            <a:avLst/>
          </a:prstGeom>
        </p:spPr>
      </p:pic>
      <p:pic>
        <p:nvPicPr>
          <p:cNvPr id="3" name="图片 2" descr="0199cc579f31fe0000018c1ba260d7.jpg@1280w_1l_2o_100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" y="430530"/>
            <a:ext cx="5251450" cy="2954020"/>
          </a:xfrm>
          <a:prstGeom prst="rect">
            <a:avLst/>
          </a:prstGeom>
        </p:spPr>
      </p:pic>
      <p:pic>
        <p:nvPicPr>
          <p:cNvPr id="5" name="图片 4" descr="149e5f530aeb43b5bc1d8d7790473c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40" y="3764280"/>
            <a:ext cx="5252720" cy="2954020"/>
          </a:xfrm>
          <a:prstGeom prst="rect">
            <a:avLst/>
          </a:prstGeom>
        </p:spPr>
      </p:pic>
      <p:pic>
        <p:nvPicPr>
          <p:cNvPr id="6" name="图片 5" descr="fa8fa303c021e456df9af106fc24fa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" y="3742055"/>
            <a:ext cx="5247005" cy="295402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5415280" y="3092450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1</a:t>
            </a:r>
            <a:endParaRPr lang="en-US" altLang="zh-CN" b="1"/>
          </a:p>
        </p:txBody>
      </p:sp>
      <p:sp>
        <p:nvSpPr>
          <p:cNvPr id="8" name="椭圆 7"/>
          <p:cNvSpPr/>
          <p:nvPr/>
        </p:nvSpPr>
        <p:spPr>
          <a:xfrm>
            <a:off x="11280775" y="3128010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2</a:t>
            </a:r>
            <a:endParaRPr lang="en-US" altLang="zh-CN" b="1"/>
          </a:p>
        </p:txBody>
      </p:sp>
      <p:sp>
        <p:nvSpPr>
          <p:cNvPr id="9" name="椭圆 8"/>
          <p:cNvSpPr/>
          <p:nvPr/>
        </p:nvSpPr>
        <p:spPr>
          <a:xfrm>
            <a:off x="11280775" y="6447155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4</a:t>
            </a:r>
            <a:endParaRPr lang="en-US" altLang="zh-CN" b="1"/>
          </a:p>
        </p:txBody>
      </p:sp>
      <p:sp>
        <p:nvSpPr>
          <p:cNvPr id="10" name="椭圆 9"/>
          <p:cNvSpPr/>
          <p:nvPr/>
        </p:nvSpPr>
        <p:spPr>
          <a:xfrm>
            <a:off x="5415280" y="6381750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3</a:t>
            </a:r>
            <a:endParaRPr lang="en-US" altLang="zh-CN" b="1"/>
          </a:p>
        </p:txBody>
      </p:sp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0" y="-3175"/>
            <a:ext cx="29552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Stage LED Case Pictures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f34630853d8440bd9e85a1becc41d4b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1080" y="451485"/>
            <a:ext cx="5295265" cy="2871470"/>
          </a:xfrm>
          <a:prstGeom prst="rect">
            <a:avLst/>
          </a:prstGeom>
        </p:spPr>
      </p:pic>
      <p:pic>
        <p:nvPicPr>
          <p:cNvPr id="5" name="图片 4" descr="2010112884745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080" y="3586480"/>
            <a:ext cx="5343525" cy="3095625"/>
          </a:xfrm>
          <a:prstGeom prst="rect">
            <a:avLst/>
          </a:prstGeom>
        </p:spPr>
      </p:pic>
      <p:pic>
        <p:nvPicPr>
          <p:cNvPr id="6" name="图片 5" descr="20140507104341212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" y="462280"/>
            <a:ext cx="5026025" cy="28606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1465" y="3749675"/>
            <a:ext cx="5672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n-ea"/>
              </a:rPr>
              <a:t>New Commercial Display-</a:t>
            </a:r>
            <a:endParaRPr lang="en-US" altLang="zh-CN" sz="2000" b="1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Dancing and Performing Arts</a:t>
            </a:r>
            <a:endParaRPr lang="en-US" altLang="zh-CN" sz="2000" b="1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064125" y="2948305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5</a:t>
            </a:r>
            <a:endParaRPr lang="en-US" altLang="zh-CN" b="1"/>
          </a:p>
        </p:txBody>
      </p:sp>
      <p:sp>
        <p:nvSpPr>
          <p:cNvPr id="8" name="椭圆 7"/>
          <p:cNvSpPr/>
          <p:nvPr/>
        </p:nvSpPr>
        <p:spPr>
          <a:xfrm>
            <a:off x="11064240" y="2997200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6</a:t>
            </a:r>
            <a:endParaRPr lang="en-US" altLang="zh-CN" b="1"/>
          </a:p>
        </p:txBody>
      </p:sp>
      <p:sp>
        <p:nvSpPr>
          <p:cNvPr id="9" name="椭圆 8"/>
          <p:cNvSpPr/>
          <p:nvPr/>
        </p:nvSpPr>
        <p:spPr>
          <a:xfrm>
            <a:off x="11136630" y="6381750"/>
            <a:ext cx="258445" cy="248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7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291465" y="4806315"/>
            <a:ext cx="56673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1. Nanjing Square Stage in 2020.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2. Malysia Music Scene in 2014.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3. Large-scale Event in Singapore in 2013.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4. 50sqm outdoor stage LED in 2021.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5. Korea Music Stage in 2013.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6. Tianjing Theater in 2019.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7. 200sqm New York Live Theater in 2014.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0" y="10795"/>
            <a:ext cx="291274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Stage LED Case Pictures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dcaec464120432b88b1b1b63af1149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7610" y="490855"/>
            <a:ext cx="4402455" cy="2932430"/>
          </a:xfrm>
          <a:prstGeom prst="rect">
            <a:avLst/>
          </a:prstGeom>
        </p:spPr>
      </p:pic>
      <p:pic>
        <p:nvPicPr>
          <p:cNvPr id="5" name="图片 4" descr="75facd2e2f81e490db21b2055a7f5c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55" y="505460"/>
            <a:ext cx="4477385" cy="2917825"/>
          </a:xfrm>
          <a:prstGeom prst="rect">
            <a:avLst/>
          </a:prstGeom>
        </p:spPr>
      </p:pic>
      <p:pic>
        <p:nvPicPr>
          <p:cNvPr id="6" name="图片 5" descr="b_201710311706005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55" y="3714115"/>
            <a:ext cx="4476750" cy="2973705"/>
          </a:xfrm>
          <a:prstGeom prst="rect">
            <a:avLst/>
          </a:prstGeom>
        </p:spPr>
      </p:pic>
      <p:pic>
        <p:nvPicPr>
          <p:cNvPr id="7" name="图片 6" descr="ee5e6d00f7ae232be9a7a60580caf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610" y="3714115"/>
            <a:ext cx="4402455" cy="293306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0" y="-30480"/>
            <a:ext cx="34486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Outdoor LED Display for Square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032375" y="305181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1</a:t>
            </a:r>
            <a:endParaRPr lang="en-US" altLang="zh-CN" b="1"/>
          </a:p>
        </p:txBody>
      </p:sp>
      <p:sp>
        <p:nvSpPr>
          <p:cNvPr id="10" name="椭圆 9"/>
          <p:cNvSpPr/>
          <p:nvPr/>
        </p:nvSpPr>
        <p:spPr>
          <a:xfrm>
            <a:off x="10344150" y="306895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2</a:t>
            </a:r>
            <a:endParaRPr lang="en-US" altLang="zh-CN" b="1"/>
          </a:p>
        </p:txBody>
      </p:sp>
      <p:sp>
        <p:nvSpPr>
          <p:cNvPr id="11" name="椭圆 10"/>
          <p:cNvSpPr/>
          <p:nvPr/>
        </p:nvSpPr>
        <p:spPr>
          <a:xfrm>
            <a:off x="10344150" y="630936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4</a:t>
            </a:r>
            <a:endParaRPr lang="en-US" altLang="zh-CN" b="1"/>
          </a:p>
        </p:txBody>
      </p:sp>
      <p:sp>
        <p:nvSpPr>
          <p:cNvPr id="12" name="椭圆 11"/>
          <p:cNvSpPr/>
          <p:nvPr/>
        </p:nvSpPr>
        <p:spPr>
          <a:xfrm>
            <a:off x="5032375" y="63830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3</a:t>
            </a:r>
            <a:endParaRPr lang="en-US" altLang="zh-CN" b="1"/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24b4594299a55e828565021cf7ca5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205" y="704850"/>
            <a:ext cx="4975860" cy="2930525"/>
          </a:xfrm>
          <a:prstGeom prst="rect">
            <a:avLst/>
          </a:prstGeom>
        </p:spPr>
      </p:pic>
      <p:pic>
        <p:nvPicPr>
          <p:cNvPr id="5" name="图片 4" descr="1862e091b7be5465a7f4c48741896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420" y="704850"/>
            <a:ext cx="4954270" cy="2930525"/>
          </a:xfrm>
          <a:prstGeom prst="rect">
            <a:avLst/>
          </a:prstGeom>
        </p:spPr>
      </p:pic>
      <p:pic>
        <p:nvPicPr>
          <p:cNvPr id="6" name="图片 5" descr="fed201a4fb1534861a74786f646a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20" y="3787140"/>
            <a:ext cx="4991100" cy="293751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3405" y="3863975"/>
            <a:ext cx="4888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n-ea"/>
              </a:rPr>
              <a:t>New business Display-   </a:t>
            </a:r>
            <a:endParaRPr lang="en-US" altLang="zh-CN" sz="2000" b="1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  Outdoor Advertising</a:t>
            </a:r>
            <a:endParaRPr lang="en-US" altLang="zh-CN" sz="2000" b="1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550" y="4799330"/>
            <a:ext cx="56165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1. Macao Shopping Mall in 2012.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2. 165sqm of Outdoor Transparent LED in Hunan.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3. P8 Outdoor Billboard for Hongkong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4. P4 Outdoor Advertising LED in Sydney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5. P6 billboard of shopping mall in Anhui province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6. 83sqm Night Club LED Display 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7. Commercial district in Vietnam.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75225" y="3124200"/>
            <a:ext cx="304800" cy="31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5</a:t>
            </a:r>
            <a:endParaRPr lang="en-US" altLang="zh-CN" b="1"/>
          </a:p>
        </p:txBody>
      </p:sp>
      <p:sp>
        <p:nvSpPr>
          <p:cNvPr id="13" name="椭圆 12"/>
          <p:cNvSpPr/>
          <p:nvPr/>
        </p:nvSpPr>
        <p:spPr>
          <a:xfrm>
            <a:off x="10890250" y="3209925"/>
            <a:ext cx="304800" cy="26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6</a:t>
            </a:r>
            <a:endParaRPr lang="en-US" altLang="zh-CN" b="1"/>
          </a:p>
        </p:txBody>
      </p:sp>
      <p:sp>
        <p:nvSpPr>
          <p:cNvPr id="14" name="椭圆 13"/>
          <p:cNvSpPr/>
          <p:nvPr/>
        </p:nvSpPr>
        <p:spPr>
          <a:xfrm>
            <a:off x="10918825" y="6448425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7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76835" y="0"/>
            <a:ext cx="34486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Billboard LED Display for Square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21db7a363cb440380237f31f4e6e18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6220" y="308610"/>
            <a:ext cx="3795395" cy="2882265"/>
          </a:xfrm>
          <a:prstGeom prst="rect">
            <a:avLst/>
          </a:prstGeom>
        </p:spPr>
      </p:pic>
      <p:pic>
        <p:nvPicPr>
          <p:cNvPr id="8" name="图片 7" descr="c8cf6ce67cf8f2bf5f9e30bd2a8d180da268cdb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" y="575945"/>
            <a:ext cx="4633595" cy="2266950"/>
          </a:xfrm>
          <a:prstGeom prst="rect">
            <a:avLst/>
          </a:prstGeom>
        </p:spPr>
      </p:pic>
      <p:pic>
        <p:nvPicPr>
          <p:cNvPr id="7" name="图片 6" descr="2021060112281819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75" y="4542790"/>
            <a:ext cx="3297555" cy="225044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66675" y="0"/>
            <a:ext cx="4588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New Commercial High-End LED Display</a:t>
            </a:r>
            <a:endParaRPr lang="en-US" altLang="zh-CN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endParaRPr lang="zh-CN" altLang="en-US"/>
          </a:p>
        </p:txBody>
      </p:sp>
      <p:pic>
        <p:nvPicPr>
          <p:cNvPr id="6" name="图片 5" descr="20180921_a0a58931150bfeddb7745o9fkxaeej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965" y="384810"/>
            <a:ext cx="3300095" cy="2201545"/>
          </a:xfrm>
          <a:prstGeom prst="rect">
            <a:avLst/>
          </a:prstGeom>
        </p:spPr>
      </p:pic>
      <p:pic>
        <p:nvPicPr>
          <p:cNvPr id="2" name="图片 1" descr="17177669547401f518caececa21eca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360" y="2182495"/>
            <a:ext cx="3202305" cy="1793240"/>
          </a:xfrm>
          <a:prstGeom prst="rect">
            <a:avLst/>
          </a:prstGeom>
        </p:spPr>
      </p:pic>
      <p:pic>
        <p:nvPicPr>
          <p:cNvPr id="5" name="图片 4" descr="20180921_27638250619b1e56727eok31o7c93d8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5" y="3835400"/>
            <a:ext cx="4129405" cy="2750820"/>
          </a:xfrm>
          <a:prstGeom prst="rect">
            <a:avLst/>
          </a:prstGeom>
        </p:spPr>
      </p:pic>
      <p:pic>
        <p:nvPicPr>
          <p:cNvPr id="15" name="图片 14" descr="15697222663530146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665" y="2842895"/>
            <a:ext cx="3509010" cy="1880870"/>
          </a:xfrm>
          <a:prstGeom prst="rect">
            <a:avLst/>
          </a:prstGeom>
        </p:spPr>
      </p:pic>
      <p:pic>
        <p:nvPicPr>
          <p:cNvPr id="9" name="图片 8" descr="下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7410" y="2989580"/>
            <a:ext cx="3209290" cy="240792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blipFill rotWithShape="1">
            <a:blip r:embed="rId1">
              <a:alphaModFix amt="1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0919460" y="0"/>
            <a:ext cx="16380460" cy="15137130"/>
            <a:chOff x="-6596" y="0"/>
            <a:chExt cx="25796" cy="23838"/>
          </a:xfrm>
        </p:grpSpPr>
        <p:sp>
          <p:nvSpPr>
            <p:cNvPr id="16" name="等腰三角形 15"/>
            <p:cNvSpPr/>
            <p:nvPr/>
          </p:nvSpPr>
          <p:spPr>
            <a:xfrm>
              <a:off x="13354" y="5396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-6596" y="0"/>
              <a:ext cx="25796" cy="23839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  <a:effectLst>
              <a:outerShdw blurRad="457200" dist="63500" dir="2700000" algn="tl" rotWithShape="0">
                <a:schemeClr val="accent1">
                  <a:lumMod val="50000"/>
                  <a:alpha val="7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13353" y="0"/>
              <a:ext cx="5847" cy="5404"/>
            </a:xfrm>
            <a:prstGeom prst="triangle">
              <a:avLst/>
            </a:prstGeom>
            <a:solidFill>
              <a:schemeClr val="tx1">
                <a:lumMod val="95000"/>
                <a:lumOff val="5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-305435" y="2879725"/>
            <a:ext cx="4051300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600" spc="400"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lt"/>
              </a:rPr>
              <a:t>CONTANTS</a:t>
            </a:r>
            <a:endParaRPr lang="zh-CN" altLang="en-US" sz="3600" spc="400">
              <a:solidFill>
                <a:schemeClr val="bg1"/>
              </a:solidFill>
              <a:effectLst/>
              <a:uFillTx/>
              <a:latin typeface="+mj-lt"/>
              <a:ea typeface="+mj-ea"/>
              <a:cs typeface="+mj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347460" y="1484630"/>
            <a:ext cx="3837305" cy="643890"/>
            <a:chOff x="9684" y="1738"/>
            <a:chExt cx="6043" cy="1014"/>
          </a:xfrm>
        </p:grpSpPr>
        <p:sp>
          <p:nvSpPr>
            <p:cNvPr id="7" name="文本框 6"/>
            <p:cNvSpPr txBox="1"/>
            <p:nvPr/>
          </p:nvSpPr>
          <p:spPr>
            <a:xfrm>
              <a:off x="10770" y="1790"/>
              <a:ext cx="49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Company Profile</a:t>
              </a:r>
              <a:r>
                <a:rPr lang="zh-CN" altLang="en-US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 </a:t>
              </a:r>
              <a:endParaRPr lang="zh-CN" altLang="en-US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684" y="1738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697" y="1817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47460" y="2599055"/>
            <a:ext cx="3620770" cy="643890"/>
            <a:chOff x="9684" y="3377"/>
            <a:chExt cx="5702" cy="1014"/>
          </a:xfrm>
        </p:grpSpPr>
        <p:sp>
          <p:nvSpPr>
            <p:cNvPr id="29" name="文本框 28"/>
            <p:cNvSpPr txBox="1"/>
            <p:nvPr/>
          </p:nvSpPr>
          <p:spPr>
            <a:xfrm>
              <a:off x="10698" y="3453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Certificates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9684" y="3377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684" y="3473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47460" y="3786505"/>
            <a:ext cx="3632200" cy="643890"/>
            <a:chOff x="9666" y="5479"/>
            <a:chExt cx="5720" cy="1014"/>
          </a:xfrm>
        </p:grpSpPr>
        <p:sp>
          <p:nvSpPr>
            <p:cNvPr id="31" name="文本框 30"/>
            <p:cNvSpPr txBox="1"/>
            <p:nvPr/>
          </p:nvSpPr>
          <p:spPr>
            <a:xfrm>
              <a:off x="10698" y="5554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LED Display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666" y="5479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689" y="5558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7460" y="4900930"/>
            <a:ext cx="3632200" cy="643890"/>
            <a:chOff x="9666" y="7118"/>
            <a:chExt cx="5720" cy="1014"/>
          </a:xfrm>
        </p:grpSpPr>
        <p:sp>
          <p:nvSpPr>
            <p:cNvPr id="32" name="文本框 31"/>
            <p:cNvSpPr txBox="1"/>
            <p:nvPr/>
          </p:nvSpPr>
          <p:spPr>
            <a:xfrm>
              <a:off x="10698" y="7218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LCD Display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666" y="7118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689" y="7214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6065" y="3056890"/>
            <a:ext cx="3369310" cy="2300605"/>
          </a:xfrm>
          <a:prstGeom prst="rect">
            <a:avLst/>
          </a:prstGeom>
        </p:spPr>
      </p:pic>
      <p:pic>
        <p:nvPicPr>
          <p:cNvPr id="5" name="图片 4" descr="541 (2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32145" y="528320"/>
            <a:ext cx="3319145" cy="22415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132151441255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6690" y="689610"/>
            <a:ext cx="5545455" cy="2649220"/>
          </a:xfrm>
          <a:prstGeom prst="rect">
            <a:avLst/>
          </a:prstGeom>
        </p:spPr>
      </p:pic>
      <p:pic>
        <p:nvPicPr>
          <p:cNvPr id="9" name="图片 8" descr="37D5C71E9E2A68CEC857F59847547CC92236E692_size44_w640_h48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87385" y="796925"/>
            <a:ext cx="3150235" cy="23234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0"/>
            <a:ext cx="49917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Artificial Intelligence Conference Equipment</a:t>
            </a:r>
            <a:endParaRPr lang="en-US" altLang="zh-CN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3" name="图片 2" descr="8fd893ec1052e60ee118cd172108cf9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70525" y="3007360"/>
            <a:ext cx="7007225" cy="2400300"/>
          </a:xfrm>
          <a:prstGeom prst="rect">
            <a:avLst/>
          </a:prstGeom>
        </p:spPr>
      </p:pic>
      <p:pic>
        <p:nvPicPr>
          <p:cNvPr id="6" name="图片 5" descr="20200710373959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4230" y="3868420"/>
            <a:ext cx="4031615" cy="288480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38100" y="-10795"/>
            <a:ext cx="32454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Flexible LED DIY Case pictures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5" name="图片 4" descr="042240b90b9169edc79107016b059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2435" y="4702810"/>
            <a:ext cx="3029585" cy="1867535"/>
          </a:xfrm>
          <a:prstGeom prst="rect">
            <a:avLst/>
          </a:prstGeom>
        </p:spPr>
      </p:pic>
      <p:pic>
        <p:nvPicPr>
          <p:cNvPr id="7" name="图片 6" descr="背景 拷贝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80" y="4671695"/>
            <a:ext cx="3046730" cy="2008505"/>
          </a:xfrm>
          <a:prstGeom prst="rect">
            <a:avLst/>
          </a:prstGeom>
        </p:spPr>
      </p:pic>
      <p:pic>
        <p:nvPicPr>
          <p:cNvPr id="8" name="图片 7" descr="13c42d9b11604ed0a6caaf3c4ced07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085" y="384810"/>
            <a:ext cx="4138930" cy="2727960"/>
          </a:xfrm>
          <a:prstGeom prst="rect">
            <a:avLst/>
          </a:prstGeom>
        </p:spPr>
      </p:pic>
      <p:pic>
        <p:nvPicPr>
          <p:cNvPr id="3" name="图片 2" descr="202209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15" y="440690"/>
            <a:ext cx="3197860" cy="4116705"/>
          </a:xfrm>
          <a:prstGeom prst="rect">
            <a:avLst/>
          </a:prstGeom>
        </p:spPr>
      </p:pic>
      <p:pic>
        <p:nvPicPr>
          <p:cNvPr id="6" name="图片 5" descr="背景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070" y="3175635"/>
            <a:ext cx="3437890" cy="20605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0" y="1310640"/>
            <a:ext cx="12192000" cy="4500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2476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rPr>
              <a:t>Company Profile</a:t>
            </a:r>
            <a:endParaRPr lang="en-US" altLang="zh-CN" sz="2800" b="1">
              <a:solidFill>
                <a:srgbClr val="01579B"/>
              </a:solidFill>
              <a:effectLst/>
              <a:latin typeface="+mj-ea"/>
              <a:ea typeface="+mj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874385" y="-1600835"/>
            <a:ext cx="442595" cy="4218305"/>
            <a:chOff x="9903" y="-30607"/>
            <a:chExt cx="5850" cy="39706"/>
          </a:xfrm>
        </p:grpSpPr>
        <p:sp>
          <p:nvSpPr>
            <p:cNvPr id="16" name="等腰三角形 15"/>
            <p:cNvSpPr/>
            <p:nvPr/>
          </p:nvSpPr>
          <p:spPr>
            <a:xfrm>
              <a:off x="9906" y="-30607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9903" y="3695"/>
              <a:ext cx="5847" cy="5404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35980" y="1499235"/>
            <a:ext cx="576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Introduction</a:t>
            </a:r>
            <a:endParaRPr lang="en-US" altLang="zh-CN" sz="2000" b="1">
              <a:solidFill>
                <a:schemeClr val="bg1"/>
              </a:solidFill>
              <a:effectLst/>
              <a:latin typeface="+mj-ea"/>
              <a:ea typeface="+mj-ea"/>
              <a:sym typeface="+mn-ea"/>
            </a:endParaRPr>
          </a:p>
        </p:txBody>
      </p:sp>
      <p:sp>
        <p:nvSpPr>
          <p:cNvPr id="10" name="Content Placeholder 2"/>
          <p:cNvSpPr txBox="1"/>
          <p:nvPr/>
        </p:nvSpPr>
        <p:spPr bwMode="auto">
          <a:xfrm>
            <a:off x="5897880" y="1990090"/>
            <a:ext cx="4808220" cy="318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200" b="1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We</a:t>
            </a: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 founded in 2014, BAISHICEN is a national standard global LED&amp;LCD display manufacturer, located in Shenzhen, China. We produce integrative, intelligent and high-definition display, including LED&amp;LCD.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Our good technical team provides sophisticated techniques with advanced equipment to ensure the very high quality with our products. Moreover, as a display manufacturer, the outstanding displays get the coginition with certificates of   ISO9001, ISO14001, RoHS, CCC, FCC, TUV, BIS with a year free warranty.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BAISHICEN devote to offer clients prompt service and rapid delivery. We had worked with 20 more contries around the world, such as U.S, U.K, Singapore, Germany and so on.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23" name="图片 22" descr="TOB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1756410"/>
            <a:ext cx="2280285" cy="3229610"/>
          </a:xfrm>
          <a:prstGeom prst="rect">
            <a:avLst/>
          </a:prstGeom>
        </p:spPr>
      </p:pic>
      <p:pic>
        <p:nvPicPr>
          <p:cNvPr id="24" name="图片 23" descr="C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" y="2781935"/>
            <a:ext cx="1871345" cy="2647315"/>
          </a:xfrm>
          <a:prstGeom prst="rect">
            <a:avLst/>
          </a:prstGeom>
        </p:spPr>
      </p:pic>
      <p:pic>
        <p:nvPicPr>
          <p:cNvPr id="25" name="图片 24" descr="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65" y="1756410"/>
            <a:ext cx="2002155" cy="2829560"/>
          </a:xfrm>
          <a:prstGeom prst="rect">
            <a:avLst/>
          </a:prstGeom>
        </p:spPr>
      </p:pic>
      <p:pic>
        <p:nvPicPr>
          <p:cNvPr id="26" name="图片 25" descr="F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40" y="2447290"/>
            <a:ext cx="2106930" cy="2981960"/>
          </a:xfrm>
          <a:prstGeom prst="rect">
            <a:avLst/>
          </a:prstGeom>
        </p:spPr>
      </p:pic>
      <p:pic>
        <p:nvPicPr>
          <p:cNvPr id="27" name="图片 26" descr="TOB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9540" y="1756410"/>
            <a:ext cx="1785620" cy="25292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2476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rPr>
              <a:t>BUSINESS AREA</a:t>
            </a:r>
            <a:endParaRPr lang="en-US" altLang="zh-CN" sz="2800" b="1">
              <a:solidFill>
                <a:srgbClr val="01579B"/>
              </a:solidFill>
              <a:effectLst/>
              <a:latin typeface="+mj-ea"/>
              <a:ea typeface="+mj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889625" y="-1552575"/>
            <a:ext cx="361950" cy="4122420"/>
            <a:chOff x="9903" y="-30607"/>
            <a:chExt cx="5850" cy="39706"/>
          </a:xfrm>
        </p:grpSpPr>
        <p:sp>
          <p:nvSpPr>
            <p:cNvPr id="16" name="等腰三角形 15"/>
            <p:cNvSpPr/>
            <p:nvPr/>
          </p:nvSpPr>
          <p:spPr>
            <a:xfrm>
              <a:off x="9906" y="-30607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9903" y="3695"/>
              <a:ext cx="5847" cy="5404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4192905" y="1665923"/>
            <a:ext cx="3806825" cy="3806825"/>
          </a:xfrm>
          <a:prstGeom prst="ellipse">
            <a:avLst/>
          </a:prstGeom>
          <a:noFill/>
          <a:ln w="508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642168" y="2115185"/>
            <a:ext cx="2908300" cy="2908300"/>
          </a:xfrm>
          <a:prstGeom prst="ellipse">
            <a:avLst/>
          </a:prstGeom>
          <a:solidFill>
            <a:srgbClr val="EEF7F9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19100" dist="2540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721360" y="1408430"/>
            <a:ext cx="3907790" cy="3926205"/>
            <a:chOff x="1204" y="1940"/>
            <a:chExt cx="6154" cy="6183"/>
          </a:xfrm>
        </p:grpSpPr>
        <p:grpSp>
          <p:nvGrpSpPr>
            <p:cNvPr id="14" name="组合 13"/>
            <p:cNvGrpSpPr/>
            <p:nvPr/>
          </p:nvGrpSpPr>
          <p:grpSpPr>
            <a:xfrm>
              <a:off x="2155" y="1940"/>
              <a:ext cx="4901" cy="1907"/>
              <a:chOff x="1621" y="2311"/>
              <a:chExt cx="4901" cy="1907"/>
            </a:xfrm>
          </p:grpSpPr>
          <p:sp>
            <p:nvSpPr>
              <p:cNvPr id="13" name="等腰三角形 12"/>
              <p:cNvSpPr/>
              <p:nvPr/>
            </p:nvSpPr>
            <p:spPr>
              <a:xfrm rot="7680000">
                <a:off x="6200" y="3600"/>
                <a:ext cx="362" cy="282"/>
              </a:xfrm>
              <a:prstGeom prst="triangle">
                <a:avLst/>
              </a:prstGeom>
              <a:solidFill>
                <a:srgbClr val="0157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1621" y="2311"/>
                <a:ext cx="4849" cy="1800"/>
              </a:xfrm>
              <a:prstGeom prst="roundRect">
                <a:avLst>
                  <a:gd name="adj" fmla="val 50000"/>
                </a:avLst>
              </a:prstGeom>
              <a:solidFill>
                <a:srgbClr val="0157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Indoor LED Display(4K/HD/1080P)</a:t>
                </a:r>
                <a:endParaRPr lang="en-US" altLang="zh-CN"/>
              </a:p>
            </p:txBody>
          </p:sp>
          <p:sp>
            <p:nvSpPr>
              <p:cNvPr id="25" name="Content Placeholder 2"/>
              <p:cNvSpPr txBox="1"/>
              <p:nvPr/>
            </p:nvSpPr>
            <p:spPr bwMode="auto">
              <a:xfrm>
                <a:off x="2132" y="2958"/>
                <a:ext cx="2771" cy="1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l" defTabSz="1219200" fontAlgn="base">
                  <a:lnSpc>
                    <a:spcPct val="150000"/>
                  </a:lnSpc>
                  <a:spcBef>
                    <a:spcPts val="1335"/>
                  </a:spcBef>
                  <a:spcAft>
                    <a:spcPct val="0"/>
                  </a:spcAft>
                </a:pPr>
                <a:endParaRPr lang="en-US" altLang="zh-CN" sz="100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038" y="3467"/>
              <a:ext cx="320" cy="320"/>
              <a:chOff x="6777" y="3763"/>
              <a:chExt cx="320" cy="32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01579B"/>
              </a:solidFill>
              <a:ln>
                <a:solidFill>
                  <a:srgbClr val="0157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01579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204" y="4447"/>
              <a:ext cx="5064" cy="1800"/>
              <a:chOff x="1621" y="2311"/>
              <a:chExt cx="5064" cy="1800"/>
            </a:xfrm>
          </p:grpSpPr>
          <p:sp>
            <p:nvSpPr>
              <p:cNvPr id="8" name="等腰三角形 7"/>
              <p:cNvSpPr/>
              <p:nvPr/>
            </p:nvSpPr>
            <p:spPr>
              <a:xfrm rot="5400000">
                <a:off x="6363" y="3122"/>
                <a:ext cx="362" cy="282"/>
              </a:xfrm>
              <a:prstGeom prst="triangle">
                <a:avLst/>
              </a:prstGeom>
              <a:solidFill>
                <a:srgbClr val="29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621" y="2311"/>
                <a:ext cx="4849" cy="1800"/>
              </a:xfrm>
              <a:prstGeom prst="roundRect">
                <a:avLst>
                  <a:gd name="adj" fmla="val 50000"/>
                </a:avLst>
              </a:prstGeom>
              <a:solidFill>
                <a:srgbClr val="29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Outdoor LED Display(High Brightness Billborad)</a:t>
                </a:r>
                <a:endParaRPr lang="en-US" altLang="zh-CN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419" y="5240"/>
              <a:ext cx="320" cy="320"/>
              <a:chOff x="6777" y="3763"/>
              <a:chExt cx="320" cy="32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29B6F6"/>
              </a:solidFill>
              <a:ln>
                <a:solidFill>
                  <a:srgbClr val="29B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29B6F6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0" name="等腰三角形 29"/>
            <p:cNvSpPr/>
            <p:nvPr/>
          </p:nvSpPr>
          <p:spPr>
            <a:xfrm rot="16200000" flipV="1">
              <a:off x="6539" y="7740"/>
              <a:ext cx="470" cy="296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7038" y="7018"/>
              <a:ext cx="320" cy="320"/>
              <a:chOff x="6777" y="3763"/>
              <a:chExt cx="320" cy="320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01579B"/>
              </a:solidFill>
              <a:ln>
                <a:solidFill>
                  <a:srgbClr val="0157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01579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 rot="0" flipH="1">
            <a:off x="7727315" y="1372235"/>
            <a:ext cx="3416300" cy="1162050"/>
            <a:chOff x="1142" y="2311"/>
            <a:chExt cx="5380" cy="1830"/>
          </a:xfrm>
        </p:grpSpPr>
        <p:sp>
          <p:nvSpPr>
            <p:cNvPr id="42" name="等腰三角形 41"/>
            <p:cNvSpPr/>
            <p:nvPr/>
          </p:nvSpPr>
          <p:spPr>
            <a:xfrm rot="7680000">
              <a:off x="6200" y="3600"/>
              <a:ext cx="362" cy="282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1142" y="2311"/>
              <a:ext cx="5328" cy="1830"/>
            </a:xfrm>
            <a:prstGeom prst="roundRect">
              <a:avLst>
                <a:gd name="adj" fmla="val 50000"/>
              </a:avLst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Splicing LCD for different inch(55’’/49’’/46’’,ect.)</a:t>
              </a:r>
              <a:endParaRPr lang="en-US" altLang="zh-CN"/>
            </a:p>
          </p:txBody>
        </p:sp>
      </p:grpSp>
      <p:grpSp>
        <p:nvGrpSpPr>
          <p:cNvPr id="48" name="组合 47"/>
          <p:cNvGrpSpPr/>
          <p:nvPr/>
        </p:nvGrpSpPr>
        <p:grpSpPr>
          <a:xfrm rot="0" flipH="1">
            <a:off x="7535545" y="2341880"/>
            <a:ext cx="203200" cy="203200"/>
            <a:chOff x="6777" y="3763"/>
            <a:chExt cx="320" cy="320"/>
          </a:xfrm>
        </p:grpSpPr>
        <p:sp>
          <p:nvSpPr>
            <p:cNvPr id="49" name="椭圆 4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01579B"/>
            </a:solidFill>
            <a:ln>
              <a:solidFill>
                <a:srgbClr val="0157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01579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 rot="0" flipH="1">
            <a:off x="8227695" y="2964180"/>
            <a:ext cx="3215640" cy="1143000"/>
            <a:chOff x="1621" y="2311"/>
            <a:chExt cx="5064" cy="1800"/>
          </a:xfrm>
        </p:grpSpPr>
        <p:sp>
          <p:nvSpPr>
            <p:cNvPr id="52" name="等腰三角形 51"/>
            <p:cNvSpPr/>
            <p:nvPr/>
          </p:nvSpPr>
          <p:spPr>
            <a:xfrm rot="5400000">
              <a:off x="6363" y="3122"/>
              <a:ext cx="362" cy="282"/>
            </a:xfrm>
            <a:prstGeom prst="triangle">
              <a:avLst/>
            </a:prstGeom>
            <a:solidFill>
              <a:srgbClr val="29B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621" y="2311"/>
              <a:ext cx="4849" cy="1800"/>
            </a:xfrm>
            <a:prstGeom prst="roundRect">
              <a:avLst>
                <a:gd name="adj" fmla="val 50000"/>
              </a:avLst>
            </a:prstGeom>
            <a:solidFill>
              <a:srgbClr val="29B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Sercurity Monitoring LCD </a:t>
              </a:r>
              <a:endParaRPr lang="en-US" altLang="zh-CN"/>
            </a:p>
          </p:txBody>
        </p:sp>
      </p:grpSp>
      <p:grpSp>
        <p:nvGrpSpPr>
          <p:cNvPr id="58" name="组合 57"/>
          <p:cNvGrpSpPr/>
          <p:nvPr/>
        </p:nvGrpSpPr>
        <p:grpSpPr>
          <a:xfrm rot="0" flipH="1">
            <a:off x="7928610" y="3467735"/>
            <a:ext cx="203200" cy="203200"/>
            <a:chOff x="6777" y="3763"/>
            <a:chExt cx="320" cy="320"/>
          </a:xfrm>
        </p:grpSpPr>
        <p:sp>
          <p:nvSpPr>
            <p:cNvPr id="59" name="椭圆 5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29B6F6"/>
            </a:solidFill>
            <a:ln>
              <a:solidFill>
                <a:srgbClr val="29B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29B6F6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 rot="0" flipH="1">
            <a:off x="7535545" y="4596765"/>
            <a:ext cx="203200" cy="203200"/>
            <a:chOff x="6777" y="3763"/>
            <a:chExt cx="320" cy="320"/>
          </a:xfrm>
        </p:grpSpPr>
        <p:sp>
          <p:nvSpPr>
            <p:cNvPr id="69" name="椭圆 6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01579B"/>
            </a:solidFill>
            <a:ln>
              <a:solidFill>
                <a:srgbClr val="0157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01579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645660" y="3076575"/>
            <a:ext cx="31343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spc="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LED&amp;LCD</a:t>
            </a:r>
            <a:endParaRPr lang="en-US" altLang="zh-CN" sz="36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altLang="zh-CN" sz="36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113790" y="4594860"/>
            <a:ext cx="3079115" cy="1143000"/>
          </a:xfrm>
          <a:prstGeom prst="roundRect">
            <a:avLst>
              <a:gd name="adj" fmla="val 50000"/>
            </a:avLst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Flexible LED Display(Bendable/DIY)</a:t>
            </a:r>
            <a:endParaRPr lang="en-US" altLang="zh-CN"/>
          </a:p>
        </p:txBody>
      </p:sp>
      <p:sp>
        <p:nvSpPr>
          <p:cNvPr id="71" name="文本框 70"/>
          <p:cNvSpPr txBox="1"/>
          <p:nvPr/>
        </p:nvSpPr>
        <p:spPr>
          <a:xfrm>
            <a:off x="5038725" y="3719830"/>
            <a:ext cx="2436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spc="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customized-available</a:t>
            </a:r>
            <a:endParaRPr lang="en-US" altLang="zh-CN" sz="14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US" altLang="zh-CN" sz="14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8136890" y="4512310"/>
            <a:ext cx="3488690" cy="1152525"/>
          </a:xfrm>
          <a:prstGeom prst="roundRect">
            <a:avLst>
              <a:gd name="adj" fmla="val 50000"/>
            </a:avLst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Commericial / Family Use HD LCD TV</a:t>
            </a:r>
            <a:endParaRPr lang="en-US" altLang="zh-CN"/>
          </a:p>
        </p:txBody>
      </p:sp>
      <p:sp>
        <p:nvSpPr>
          <p:cNvPr id="73" name="等腰三角形 72"/>
          <p:cNvSpPr/>
          <p:nvPr/>
        </p:nvSpPr>
        <p:spPr>
          <a:xfrm rot="5400000" flipV="1">
            <a:off x="7942580" y="4989830"/>
            <a:ext cx="298450" cy="187960"/>
          </a:xfrm>
          <a:prstGeom prst="triangle">
            <a:avLst/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98640"/>
          </a:xfrm>
          <a:prstGeom prst="rect">
            <a:avLst/>
          </a:prstGeom>
        </p:spPr>
      </p:pic>
      <p:pic>
        <p:nvPicPr>
          <p:cNvPr id="7" name="图片 6" descr="99b66411ad858360a45cbb7549cdf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709930"/>
            <a:ext cx="3642360" cy="3642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7825" y="3623945"/>
            <a:ext cx="4589145" cy="2644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1. Dynamic sanning with stable image,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won't flicking and without ripples.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2. All form of information can be displayed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(picture, video, animation,etc.)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11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3. Easily installation and maintenance.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11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4. High refresh frequency and remote control are supported.</a:t>
            </a:r>
            <a:endParaRPr lang="en-US" altLang="zh-CN" sz="1600">
              <a:latin typeface="+mj-lt"/>
              <a:ea typeface="+mj-ea"/>
              <a:cs typeface="+mj-lt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67310" y="-32385"/>
            <a:ext cx="3218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LED display plate products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HD Indoor LED Display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3"/>
            </p:custDataLst>
          </p:nvPr>
        </p:nvGraphicFramePr>
        <p:xfrm>
          <a:off x="5092065" y="1868170"/>
          <a:ext cx="6833870" cy="4473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970"/>
                <a:gridCol w="882650"/>
                <a:gridCol w="1270"/>
                <a:gridCol w="881380"/>
                <a:gridCol w="883285"/>
                <a:gridCol w="882650"/>
                <a:gridCol w="882015"/>
                <a:gridCol w="882650"/>
              </a:tblGrid>
              <a:tr h="241300">
                <a:tc gridSpan="8">
                  <a:txBody>
                    <a:bodyPr/>
                    <a:p>
                      <a:pPr indent="0">
                        <a:buNone/>
                      </a:pP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Pixels pitch(mm)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0.9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1.25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1.538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1.667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1.839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Size(mm)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300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168.75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×</a:t>
                      </a:r>
                      <a:r>
                        <a:rPr lang="en-US" alt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endParaRPr lang="en-US" altLang="zh-CN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334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256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208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174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Cabinet size(mm)</a:t>
                      </a:r>
                      <a:endParaRPr lang="zh-CN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600x337.5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640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480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Cabinet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667x375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512x384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416x312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384x288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348x262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320x240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35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Cabinet weight(kg)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 density (pixel/m2)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1337777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422750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360000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295664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Viewing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Horizontal 140°; Vertical 140°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Brightness(cd/m²)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Working Voltage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AC110 / AC220V±10%  47～63HZ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Power Consump (Max/sqm)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Power Consump (Ave/sqm)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67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Refresh frequency(Hz)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3840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1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Life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≥60000H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28575" y="-28575"/>
            <a:ext cx="3218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LED display plate products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Conventional LED Display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671195"/>
            <a:ext cx="3253105" cy="32531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31800" y="3509645"/>
            <a:ext cx="7583805" cy="25209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1. Dynamic sanning with stable image, 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won't flicking and without ripples.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2. All form of information can be displayed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(picture, video, animation,etc.)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3. Easily installation and maintenance.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4. Remote control is supported.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endParaRPr lang="zh-CN" altLang="en-US" sz="1600"/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4537710" y="1535430"/>
          <a:ext cx="6892925" cy="380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675"/>
                <a:gridCol w="883920"/>
                <a:gridCol w="883920"/>
                <a:gridCol w="883285"/>
                <a:gridCol w="883920"/>
                <a:gridCol w="883285"/>
                <a:gridCol w="883920"/>
              </a:tblGrid>
              <a:tr h="241300">
                <a:tc gridSpan="7">
                  <a:txBody>
                    <a:bodyPr/>
                    <a:p>
                      <a:pPr indent="0">
                        <a:buNone/>
                      </a:pP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 pitch(mm)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size(mm)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256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Cabinet size(mm)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640x480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640x480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576x576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512x512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640x480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576x576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resolution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320x240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256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192x192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128x128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128x128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96x96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weight(kg)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Pixel density (pixel/m2)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111111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62500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277777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Viewing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Horizontal 160°; Vertical 140°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Brightness(cd/m²)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Working Voltage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AC110 / AC220V±10%  47～63HZ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Power Consump (Max/sqm)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Power Consump (Ave/sqm)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Refresh frequency(Hz)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3840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Life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≥60000H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00"/>
            <a:ext cx="12191365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41275" y="-63500"/>
            <a:ext cx="3578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72B2D5"/>
                </a:solidFill>
                <a:latin typeface="+mj-ea"/>
                <a:ea typeface="+mj-ea"/>
                <a:cs typeface="+mn-ea"/>
                <a:sym typeface="+mn-ea"/>
              </a:rPr>
              <a:t>LED display plate products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Coventional Outdoor Series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6" name="图片 5" descr="1212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" y="890270"/>
            <a:ext cx="3026410" cy="302641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4440555" y="1868805"/>
          <a:ext cx="7497445" cy="4024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130"/>
                <a:gridCol w="759460"/>
                <a:gridCol w="759460"/>
                <a:gridCol w="759460"/>
                <a:gridCol w="759460"/>
                <a:gridCol w="760095"/>
                <a:gridCol w="758825"/>
                <a:gridCol w="760095"/>
                <a:gridCol w="759460"/>
              </a:tblGrid>
              <a:tr h="257175">
                <a:tc gridSpan="9">
                  <a:txBody>
                    <a:bodyPr/>
                    <a:p>
                      <a:pPr indent="0">
                        <a:buNone/>
                      </a:pP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Pixel pitch(mm)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P2.5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P3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P4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P5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P6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P8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P10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P16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size(mm)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320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r>
                        <a:rPr lang="zh-CN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64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32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 size(mm)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×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weight(kg)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Viewing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Horizontal 160°; Vertical 140°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Brightness(cd/m²)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≥5000  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Color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 Full color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Refresh frequency(Hz)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 or 3840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Pixel density (pixel/m2)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111111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62500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27777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15625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10000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5400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Working Voltage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AC110 / AC220V±10%  47～63HZ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Power consumption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Max: 468W/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; Ave:156W/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12700" marR="12700" marT="12700" vert="horz" anchor="ctr" anchorCtr="0"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71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Life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≥60000H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81940" y="3549650"/>
            <a:ext cx="4076065" cy="25012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1. Dynamic sanning with stable image,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won't flicking and without ripples.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2. All form of information can be displayed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(picture, video, animation,etc.)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3. Easily installation and maintenance.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4. High Brightness and remote control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are supported.</a:t>
            </a:r>
            <a:endParaRPr lang="en-US" altLang="zh-CN" sz="1600">
              <a:latin typeface="+mj-lt"/>
              <a:ea typeface="+mj-ea"/>
              <a:cs typeface="+mj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7175" y="0"/>
            <a:ext cx="12267565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-194310" y="-22860"/>
            <a:ext cx="3218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LED display plate products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-25146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Transparent screen series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5" name="图片 4" descr="photobank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210310"/>
            <a:ext cx="2461895" cy="2461895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5581650" y="1851025"/>
          <a:ext cx="6055360" cy="3270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875"/>
                <a:gridCol w="1343025"/>
                <a:gridCol w="1459230"/>
                <a:gridCol w="1459230"/>
              </a:tblGrid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Model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BSG T10.4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BSC T3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BSC T7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4432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 configuration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SMD3535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27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Pixel density (pixel/m2)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9216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32768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8192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Brightness(cd/m²)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Cabinet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 weight(kg)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Permeability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65%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Brightness(cd/m²)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≥4500nit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≥3000nit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≥5000nit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Refresh frequency(Hz)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sym typeface="+mn-ea"/>
                        </a:rPr>
                        <a:t>≥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1920Hz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Driving method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1/3S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1/8S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1/4S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Power Consump (Max/sqm)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400W/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33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sym typeface="+mn-ea"/>
                        </a:rPr>
                        <a:t>Power Consump (Ave/sqm)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180W/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150W/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180W/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sym typeface="+mn-ea"/>
                        </a:rPr>
                        <a:t>m²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Protective Grade</a:t>
                      </a:r>
                      <a:endParaRPr lang="en-US" sz="12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IP43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01625" y="3920490"/>
            <a:ext cx="5099050" cy="2451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solidFill>
                  <a:schemeClr val="tx1"/>
                </a:solidFill>
                <a:latin typeface="+mj-ea"/>
                <a:ea typeface="+mj-ea"/>
                <a:cs typeface="+mn-ea"/>
              </a:rPr>
              <a:t>1. Transparent and high color contrast ratio.</a:t>
            </a:r>
            <a:endParaRPr lang="en-US" altLang="zh-CN" sz="1600">
              <a:solidFill>
                <a:schemeClr val="tx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solidFill>
                  <a:schemeClr val="tx1"/>
                </a:solidFill>
                <a:latin typeface="+mj-ea"/>
                <a:ea typeface="+mj-ea"/>
                <a:cs typeface="+mn-ea"/>
              </a:rPr>
              <a:t>2. Easily installation and maintenance.</a:t>
            </a:r>
            <a:endParaRPr lang="en-US" altLang="zh-CN" sz="1600">
              <a:solidFill>
                <a:schemeClr val="tx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solidFill>
                  <a:schemeClr val="tx1"/>
                </a:solidFill>
                <a:latin typeface="+mj-ea"/>
                <a:ea typeface="+mj-ea"/>
                <a:cs typeface="+mn-ea"/>
              </a:rPr>
              <a:t>3. Customized available.</a:t>
            </a:r>
            <a:endParaRPr lang="en-US" altLang="zh-CN" sz="1600">
              <a:solidFill>
                <a:schemeClr val="tx1"/>
              </a:solidFill>
              <a:latin typeface="+mj-ea"/>
              <a:ea typeface="+mj-ea"/>
              <a:cs typeface="+mn-ea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solidFill>
                  <a:schemeClr val="tx1"/>
                </a:solidFill>
                <a:latin typeface="+mj-ea"/>
                <a:ea typeface="+mj-ea"/>
                <a:cs typeface="+mn-ea"/>
              </a:rPr>
              <a:t>4. Energy conservation and environment protecti</a:t>
            </a:r>
            <a:r>
              <a:rPr lang="en-US" altLang="zh-CN" sz="1600">
                <a:latin typeface="+mj-ea"/>
                <a:ea typeface="+mj-ea"/>
                <a:cs typeface="+mn-ea"/>
              </a:rPr>
              <a:t>on.</a:t>
            </a:r>
            <a:endParaRPr lang="en-US" altLang="zh-CN" sz="1600">
              <a:latin typeface="+mj-ea"/>
              <a:ea typeface="+mj-ea"/>
              <a:cs typeface="+mn-ea"/>
            </a:endParaRPr>
          </a:p>
        </p:txBody>
      </p:sp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22225"/>
            <a:ext cx="12191365" cy="688975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Indoor Flexible LED Display 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5" name="图片 4" descr="O1CN01JcN6y81qcNRQ7p69T_!!2206587185516-0-ci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826135"/>
            <a:ext cx="2349500" cy="23495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96485" y="1344295"/>
            <a:ext cx="6895465" cy="1541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1. Ultral-thin frame, 8.6mm module thickness.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2. Flexible 120° bendable radian.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3. Magnet installation method, cost-effective.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890" y="-22225"/>
            <a:ext cx="3182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solidFill>
                  <a:srgbClr val="72B2D5"/>
                </a:solidFill>
                <a:latin typeface="+mj-ea"/>
                <a:ea typeface="+mj-ea"/>
                <a:cs typeface="+mn-ea"/>
                <a:sym typeface="+mn-ea"/>
              </a:rPr>
              <a:t>LED display plate products</a:t>
            </a:r>
            <a:endParaRPr lang="en-US" altLang="zh-CN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600075" y="3441255"/>
          <a:ext cx="12068175" cy="361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245"/>
                <a:gridCol w="1082675"/>
                <a:gridCol w="1082040"/>
                <a:gridCol w="1082675"/>
                <a:gridCol w="1082675"/>
                <a:gridCol w="1082675"/>
                <a:gridCol w="1082675"/>
                <a:gridCol w="943610"/>
                <a:gridCol w="735965"/>
                <a:gridCol w="736600"/>
                <a:gridCol w="735965"/>
              </a:tblGrid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Product Name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P1.875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P1.923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P2.5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P2.5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P2.6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P3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P4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P5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 spacing(mm)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1.873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1.923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2.6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54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Pixels</a:t>
                      </a:r>
                      <a:endParaRPr 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>
                        <a:buNone/>
                      </a:pP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SMD1515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SMD1515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SMD1515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SMD1515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SMD2121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(1R1G1B)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size(mm) 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240*120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200*150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240*120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256*128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240*120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320*160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250*1285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240*120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240*120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320*160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Module resolution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128*64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104*78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120*60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128*64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98*48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128*64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96*48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80*40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60*30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64*32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Angle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H.160N 140°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Brightness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≥5000  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Color 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  Full color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9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Brightness level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500-700nits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The refresh rate(Hz)  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≤2800Hz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Unit pixels per inch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8192pixeis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8112pixeis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7200pixeis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8192pixeis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4608pixeis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8192pixeis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4608pixeis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3200pixeis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1800pixeis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2048pixeis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Life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≥60000H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2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Working Voltage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220VAC50-60Hz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TABLE_BEAUTIFY" val="smartTable{09fb6ca0-88e6-464f-b9aa-b8c02faff9d0}"/>
  <p:tag name="TABLE_ENDDRAG_ORIGIN_RECT" val="538*346"/>
  <p:tag name="TABLE_ENDDRAG_RECT" val="400*147*538*34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7dfe6cd8-efc3-44e3-9036-2d1887b0b75a}"/>
  <p:tag name="TABLE_ENDDRAG_ORIGIN_RECT" val="542*299"/>
  <p:tag name="TABLE_ENDDRAG_RECT" val="385*109*542*299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TABLE_BEAUTIFY" val="smartTable{fc280c34-786a-4031-91b3-b7f05b73f65e}"/>
  <p:tag name="TABLE_ENDDRAG_ORIGIN_RECT" val="590*283"/>
  <p:tag name="TABLE_ENDDRAG_RECT" val="369*165*590*283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TABLE_BEAUTIFY" val="smartTable{34b3b4c5-fe99-4bf1-b07b-ba6505f5e1f4}"/>
  <p:tag name="TABLE_ENDDRAG_ORIGIN_RECT" val="476*337"/>
  <p:tag name="TABLE_ENDDRAG_RECT" val="371*132*476*337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UNIT_TABLE_BEAUTIFY" val="smartTable{e4eecfb0-2331-4d90-9e97-f7c450ea40b1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TABLE_BEAUTIFY" val="smartTable{dc3b27c6-93d7-4b51-b7e8-faaec87a6be0}"/>
  <p:tag name="TABLE_ENDDRAG_ORIGIN_RECT" val="540*360"/>
  <p:tag name="TABLE_ENDDRAG_RECT" val="417*119*540*360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c23dfaef-5edf-4bc8-b3bd-673765b08c56}"/>
  <p:tag name="TABLE_ENDDRAG_ORIGIN_RECT" val="575*207"/>
  <p:tag name="TABLE_ENDDRAG_RECT" val="51*307*575*207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LACING_PICTURE_USER_VIEWPORT" val="{&quot;height&quot;:3623,&quot;width&quot;:5306}"/>
</p:tagLst>
</file>

<file path=ppt/tags/tag91.xml><?xml version="1.0" encoding="utf-8"?>
<p:tagLst xmlns:p="http://schemas.openxmlformats.org/presentationml/2006/main">
  <p:tag name="KSO_WM_UNIT_PLACING_PICTURE_USER_VIEWPORT" val="{&quot;height&quot;:3530,&quot;width&quot;:5227}"/>
</p:tagLst>
</file>

<file path=ppt/tags/tag92.xml><?xml version="1.0" encoding="utf-8"?>
<p:tagLst xmlns:p="http://schemas.openxmlformats.org/presentationml/2006/main">
  <p:tag name="KSO_WM_UNIT_PLACING_PICTURE_USER_VIEWPORT" val="{&quot;height&quot;:4172,&quot;width&quot;:8733}"/>
</p:tagLst>
</file>

<file path=ppt/tags/tag93.xml><?xml version="1.0" encoding="utf-8"?>
<p:tagLst xmlns:p="http://schemas.openxmlformats.org/presentationml/2006/main">
  <p:tag name="KSO_WM_UNIT_PLACING_PICTURE_USER_VIEWPORT" val="{&quot;height&quot;:3659,&quot;width&quot;:4961}"/>
</p:tagLst>
</file>

<file path=ppt/tags/tag94.xml><?xml version="1.0" encoding="utf-8"?>
<p:tagLst xmlns:p="http://schemas.openxmlformats.org/presentationml/2006/main">
  <p:tag name="KSO_WM_UNIT_PLACING_PICTURE_USER_VIEWPORT" val="{&quot;height&quot;:4921,&quot;width&quot;:14368}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PP_MARK_KEY" val="68d456cb-d127-48a3-81db-c87ee1fc71b6"/>
  <p:tag name="COMMONDATA" val="eyJjb3VudCI6NywiaGRpZCI6IjE3YjUwMzFmOGNkMjg4NjdlNjBjMzU1NmFkNTQxMjFlIiwidXNlckNvdW50Ijoy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11249</Words>
  <Application>WPS 演示</Application>
  <PresentationFormat>宽屏</PresentationFormat>
  <Paragraphs>1493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63135</dc:creator>
  <cp:lastModifiedBy>League</cp:lastModifiedBy>
  <cp:revision>197</cp:revision>
  <dcterms:created xsi:type="dcterms:W3CDTF">2019-06-19T02:08:00Z</dcterms:created>
  <dcterms:modified xsi:type="dcterms:W3CDTF">2022-10-11T07:42:52Z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v1.0_mb_kB/Khaxh/vIHLVDdXzCbWw==</vt:lpwstr>
  </property>
  <property fmtid="{D5CDD505-2E9C-101B-9397-08002B2CF9AE}" pid="4" name="ICV">
    <vt:lpwstr>6011CAD7D29D41809261B88E5C6396A8</vt:lpwstr>
  </property>
</Properties>
</file>